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71"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p:scale>
          <a:sx n="73" d="100"/>
          <a:sy n="73" d="100"/>
        </p:scale>
        <p:origin x="952" y="-8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11/20/13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11/20/13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11/20/13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11/20/13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11/20/13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11/20/13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11/20/13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gif"/><Relationship Id="rId18" Type="http://schemas.openxmlformats.org/officeDocument/2006/relationships/image" Target="../media/image3.jpeg"/><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11/20/13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pic>
        <p:nvPicPr>
          <p:cNvPr id="8" name="Picture 2" descr="http://www.bu.edu/nassr-2013/files/2012/08/logo.gif"/>
          <p:cNvPicPr>
            <a:picLocks noChangeAspect="1" noChangeArrowheads="1"/>
          </p:cNvPicPr>
          <p:nvPr userDrawn="1"/>
        </p:nvPicPr>
        <p:blipFill>
          <a:blip r:embed="rId17" cstate="print"/>
          <a:srcRect/>
          <a:stretch>
            <a:fillRect/>
          </a:stretch>
        </p:blipFill>
        <p:spPr bwMode="auto">
          <a:xfrm>
            <a:off x="11550336" y="1139511"/>
            <a:ext cx="641664" cy="641664"/>
          </a:xfrm>
          <a:prstGeom prst="rect">
            <a:avLst/>
          </a:prstGeom>
          <a:noFill/>
        </p:spPr>
      </p:pic>
      <p:pic>
        <p:nvPicPr>
          <p:cNvPr id="9" name="Picture 53" descr="http://confucius.umn.edu/images/startalk_logo_4web.jpg"/>
          <p:cNvPicPr>
            <a:picLocks noChangeAspect="1" noChangeArrowheads="1"/>
          </p:cNvPicPr>
          <p:nvPr userDrawn="1"/>
        </p:nvPicPr>
        <p:blipFill>
          <a:blip r:embed="rId18" cstate="print"/>
          <a:srcRect/>
          <a:stretch>
            <a:fillRect/>
          </a:stretch>
        </p:blipFill>
        <p:spPr bwMode="auto">
          <a:xfrm rot="5400000">
            <a:off x="10910208" y="2420881"/>
            <a:ext cx="1925392" cy="638192"/>
          </a:xfrm>
          <a:prstGeom prst="rect">
            <a:avLst/>
          </a:prstGeom>
          <a:noFill/>
        </p:spPr>
      </p:pic>
      <p:pic>
        <p:nvPicPr>
          <p:cNvPr id="10" name="Picture 9" descr="大学组.png"/>
          <p:cNvPicPr>
            <a:picLocks noChangeAspect="1"/>
          </p:cNvPicPr>
          <p:nvPr userDrawn="1"/>
        </p:nvPicPr>
        <p:blipFill>
          <a:blip r:embed="rId19" cstate="print"/>
          <a:stretch>
            <a:fillRect/>
          </a:stretch>
        </p:blipFill>
        <p:spPr>
          <a:xfrm rot="5400000">
            <a:off x="11271774" y="3973752"/>
            <a:ext cx="1198610" cy="641837"/>
          </a:xfrm>
          <a:prstGeom prst="rect">
            <a:avLst/>
          </a:prstGeom>
        </p:spPr>
      </p:pic>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reerengine.org/" TargetMode="External"/><Relationship Id="rId3" Type="http://schemas.openxmlformats.org/officeDocument/2006/relationships/hyperlink" Target="http://www.zhaopin.com"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Day 2 Homework 2: Where are the jobs?</a:t>
            </a:r>
            <a:endParaRPr lang="en-US" dirty="0"/>
          </a:p>
        </p:txBody>
      </p:sp>
      <p:sp>
        <p:nvSpPr>
          <p:cNvPr id="3" name="Content Placeholder 2"/>
          <p:cNvSpPr>
            <a:spLocks noGrp="1"/>
          </p:cNvSpPr>
          <p:nvPr>
            <p:ph idx="1"/>
          </p:nvPr>
        </p:nvSpPr>
        <p:spPr/>
        <p:txBody>
          <a:bodyPr/>
          <a:lstStyle/>
          <a:p>
            <a:pPr marL="0" indent="0">
              <a:buNone/>
            </a:pPr>
            <a:r>
              <a:rPr lang="en-US" dirty="0"/>
              <a:t>Search the following popular job websites that you are interested in, for top TWO job opportunities of your choice. Pay special attention to the job requirement, location and salary. You will be asked in class tomorrow about your choices and </a:t>
            </a:r>
            <a:r>
              <a:rPr lang="en-US" dirty="0" smtClean="0"/>
              <a:t>reasons (The </a:t>
            </a:r>
            <a:r>
              <a:rPr lang="en-US" dirty="0"/>
              <a:t>Chinese site has more opportunities than the English </a:t>
            </a:r>
            <a:r>
              <a:rPr lang="en-US" dirty="0" smtClean="0"/>
              <a:t>one).</a:t>
            </a:r>
            <a:endParaRPr lang="en-US" dirty="0"/>
          </a:p>
          <a:p>
            <a:pPr lvl="0"/>
            <a:r>
              <a:rPr lang="en-US" dirty="0">
                <a:hlinkClick r:id="rId2"/>
              </a:rPr>
              <a:t>https://www.careerengine.org/</a:t>
            </a:r>
            <a:r>
              <a:rPr lang="en-US" dirty="0"/>
              <a:t> (in English)</a:t>
            </a:r>
          </a:p>
          <a:p>
            <a:pPr lvl="0"/>
            <a:r>
              <a:rPr lang="en-US" dirty="0">
                <a:hlinkClick r:id="rId3"/>
              </a:rPr>
              <a:t>http://</a:t>
            </a:r>
            <a:r>
              <a:rPr lang="en-US" dirty="0" smtClean="0">
                <a:hlinkClick r:id="rId3"/>
              </a:rPr>
              <a:t>www.zhaopin.com</a:t>
            </a:r>
            <a:r>
              <a:rPr lang="en-US" dirty="0" smtClean="0"/>
              <a:t> </a:t>
            </a:r>
            <a:r>
              <a:rPr lang="en-US" dirty="0"/>
              <a:t>(</a:t>
            </a:r>
            <a:r>
              <a:rPr lang="zh-CN" altLang="en-US" dirty="0"/>
              <a:t>中文</a:t>
            </a:r>
            <a:r>
              <a:rPr lang="en-US" dirty="0"/>
              <a:t>)</a:t>
            </a:r>
          </a:p>
          <a:p>
            <a:endParaRPr lang="en-US" dirty="0"/>
          </a:p>
        </p:txBody>
      </p:sp>
    </p:spTree>
    <p:extLst>
      <p:ext uri="{BB962C8B-B14F-4D97-AF65-F5344CB8AC3E}">
        <p14:creationId xmlns:p14="http://schemas.microsoft.com/office/powerpoint/2010/main" val="38193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04918" y="290945"/>
            <a:ext cx="4231564" cy="1273609"/>
          </a:xfrm>
        </p:spPr>
        <p:txBody>
          <a:bodyPr>
            <a:normAutofit/>
          </a:bodyPr>
          <a:lstStyle/>
          <a:p>
            <a:r>
              <a:rPr lang="en-US" sz="3200" dirty="0" smtClean="0"/>
              <a:t>Day 3 Activity 4</a:t>
            </a:r>
            <a:br>
              <a:rPr lang="en-US" sz="3200" dirty="0" smtClean="0"/>
            </a:br>
            <a:r>
              <a:rPr lang="en-US" sz="3200" dirty="0" smtClean="0"/>
              <a:t>Your Dream Job</a:t>
            </a:r>
            <a:endParaRPr lang="en-US" sz="3200" dirty="0"/>
          </a:p>
        </p:txBody>
      </p:sp>
      <p:sp>
        <p:nvSpPr>
          <p:cNvPr id="4" name="Text Placeholder 3"/>
          <p:cNvSpPr>
            <a:spLocks noGrp="1"/>
          </p:cNvSpPr>
          <p:nvPr>
            <p:ph type="body" sz="half" idx="4294967295"/>
          </p:nvPr>
        </p:nvSpPr>
        <p:spPr>
          <a:xfrm>
            <a:off x="7104918" y="1680441"/>
            <a:ext cx="3840162" cy="4054475"/>
          </a:xfrm>
        </p:spPr>
        <p:txBody>
          <a:bodyPr>
            <a:normAutofit lnSpcReduction="10000"/>
          </a:bodyPr>
          <a:lstStyle/>
          <a:p>
            <a:r>
              <a:rPr lang="en-US" sz="2800" dirty="0"/>
              <a:t>Interview your classmates, and find out what kind of jobs they are interested in and why. </a:t>
            </a:r>
            <a:endParaRPr lang="en-US" sz="2800" dirty="0" smtClean="0"/>
          </a:p>
          <a:p>
            <a:r>
              <a:rPr lang="en-US" sz="2800" smtClean="0"/>
              <a:t>Let’s </a:t>
            </a:r>
            <a:r>
              <a:rPr lang="en-US" sz="2800" dirty="0"/>
              <a:t>vote for the top four job opportunities</a:t>
            </a:r>
            <a:r>
              <a:rPr lang="en-US" sz="2800" dirty="0" smtClean="0"/>
              <a:t>.</a:t>
            </a:r>
            <a:endParaRPr lang="en-US" sz="2800" dirty="0"/>
          </a:p>
        </p:txBody>
      </p:sp>
      <p:graphicFrame>
        <p:nvGraphicFramePr>
          <p:cNvPr id="5" name="Picture Placeholder 4"/>
          <p:cNvGraphicFramePr>
            <a:graphicFrameLocks noGrp="1" noChangeAspect="1"/>
          </p:cNvGraphicFramePr>
          <p:nvPr>
            <p:ph type="pic" idx="4294967295"/>
            <p:extLst>
              <p:ext uri="{D42A27DB-BD31-4B8C-83A1-F6EECF244321}">
                <p14:modId xmlns:p14="http://schemas.microsoft.com/office/powerpoint/2010/main" val="326927189"/>
              </p:ext>
            </p:extLst>
          </p:nvPr>
        </p:nvGraphicFramePr>
        <p:xfrm>
          <a:off x="342899" y="86302"/>
          <a:ext cx="6276109" cy="6729410"/>
        </p:xfrm>
        <a:graphic>
          <a:graphicData uri="http://schemas.openxmlformats.org/presentationml/2006/ole">
            <mc:AlternateContent xmlns:mc="http://schemas.openxmlformats.org/markup-compatibility/2006">
              <mc:Choice xmlns:v="urn:schemas-microsoft-com:vml" Requires="v">
                <p:oleObj spid="_x0000_s1042" name="Document" r:id="rId4" imgW="5625893" imgH="6032278" progId="Word.Document.12">
                  <p:embed/>
                </p:oleObj>
              </mc:Choice>
              <mc:Fallback>
                <p:oleObj name="Document" r:id="rId4" imgW="5625893" imgH="6032278"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 y="86302"/>
                        <a:ext cx="6276109" cy="67294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117</Words>
  <Application>Microsoft Macintosh PowerPoint</Application>
  <PresentationFormat>Custom</PresentationFormat>
  <Paragraphs>7</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TS103431377</vt:lpstr>
      <vt:lpstr>Document</vt:lpstr>
      <vt:lpstr>Day 2 Homework 2: Where are the jobs?</vt:lpstr>
      <vt:lpstr>Day 3 Activity 4 Your Dream Job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2013-07-19T13:30:13Z</dcterms:created>
  <dcterms:modified xsi:type="dcterms:W3CDTF">2013-11-21T04:33:29Z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